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259" r:id="rId3"/>
    <p:sldId id="261" r:id="rId4"/>
    <p:sldId id="257" r:id="rId5"/>
    <p:sldId id="256" r:id="rId6"/>
    <p:sldId id="262" r:id="rId7"/>
    <p:sldId id="258" r:id="rId8"/>
    <p:sldId id="263" r:id="rId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622" initials="6" lastIdx="1" clrIdx="0">
    <p:extLst>
      <p:ext uri="{19B8F6BF-5375-455C-9EA6-DF929625EA0E}">
        <p15:presenceInfo xmlns:p15="http://schemas.microsoft.com/office/powerpoint/2012/main" userId="29a43faefb8a8e4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81CE1-67E0-431E-81A3-9642A9A14C73}" type="datetimeFigureOut">
              <a:rPr lang="zh-CN" altLang="en-US" smtClean="0"/>
              <a:t>2022/3/28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22F2B-4DBB-439D-8C6C-FE913DD0EEE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82228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81CE1-67E0-431E-81A3-9642A9A14C73}" type="datetimeFigureOut">
              <a:rPr lang="zh-CN" altLang="en-US" smtClean="0"/>
              <a:t>2022/3/28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22F2B-4DBB-439D-8C6C-FE913DD0EEE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80484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81CE1-67E0-431E-81A3-9642A9A14C73}" type="datetimeFigureOut">
              <a:rPr lang="zh-CN" altLang="en-US" smtClean="0"/>
              <a:t>2022/3/28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22F2B-4DBB-439D-8C6C-FE913DD0EEE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07868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81CE1-67E0-431E-81A3-9642A9A14C73}" type="datetimeFigureOut">
              <a:rPr lang="zh-CN" altLang="en-US" smtClean="0"/>
              <a:t>2022/3/28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22F2B-4DBB-439D-8C6C-FE913DD0EEE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78188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81CE1-67E0-431E-81A3-9642A9A14C73}" type="datetimeFigureOut">
              <a:rPr lang="zh-CN" altLang="en-US" smtClean="0"/>
              <a:t>2022/3/28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22F2B-4DBB-439D-8C6C-FE913DD0EEE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80297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81CE1-67E0-431E-81A3-9642A9A14C73}" type="datetimeFigureOut">
              <a:rPr lang="zh-CN" altLang="en-US" smtClean="0"/>
              <a:t>2022/3/28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22F2B-4DBB-439D-8C6C-FE913DD0EEE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49324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81CE1-67E0-431E-81A3-9642A9A14C73}" type="datetimeFigureOut">
              <a:rPr lang="zh-CN" altLang="en-US" smtClean="0"/>
              <a:t>2022/3/28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22F2B-4DBB-439D-8C6C-FE913DD0EEE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90988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81CE1-67E0-431E-81A3-9642A9A14C73}" type="datetimeFigureOut">
              <a:rPr lang="zh-CN" altLang="en-US" smtClean="0"/>
              <a:t>2022/3/28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22F2B-4DBB-439D-8C6C-FE913DD0EEE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61382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81CE1-67E0-431E-81A3-9642A9A14C73}" type="datetimeFigureOut">
              <a:rPr lang="zh-CN" altLang="en-US" smtClean="0"/>
              <a:t>2022/3/28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22F2B-4DBB-439D-8C6C-FE913DD0EEE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4452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81CE1-67E0-431E-81A3-9642A9A14C73}" type="datetimeFigureOut">
              <a:rPr lang="zh-CN" altLang="en-US" smtClean="0"/>
              <a:t>2022/3/28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22F2B-4DBB-439D-8C6C-FE913DD0EEE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2647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81CE1-67E0-431E-81A3-9642A9A14C73}" type="datetimeFigureOut">
              <a:rPr lang="zh-CN" altLang="en-US" smtClean="0"/>
              <a:t>2022/3/28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22F2B-4DBB-439D-8C6C-FE913DD0EEE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17946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381CE1-67E0-431E-81A3-9642A9A14C73}" type="datetimeFigureOut">
              <a:rPr lang="zh-CN" altLang="en-US" smtClean="0"/>
              <a:t>2022/3/28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022F2B-4DBB-439D-8C6C-FE913DD0EEE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87245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png"/><Relationship Id="rId7" Type="http://schemas.openxmlformats.org/officeDocument/2006/relationships/image" Target="../media/image7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603863" y="2682240"/>
            <a:ext cx="69557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800" dirty="0">
                <a:latin typeface="+mj-ea"/>
                <a:ea typeface="+mj-ea"/>
              </a:rPr>
              <a:t>Reinforcement learning</a:t>
            </a:r>
            <a:endParaRPr lang="zh-CN" altLang="en-US" sz="4800" dirty="0">
              <a:latin typeface="+mj-ea"/>
              <a:ea typeface="+mj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7086" y="5808617"/>
            <a:ext cx="204094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show</a:t>
            </a:r>
          </a:p>
          <a:p>
            <a:r>
              <a:rPr lang="en-US" altLang="zh-CN" dirty="0"/>
              <a:t>Q_Learning_demo4</a:t>
            </a:r>
          </a:p>
          <a:p>
            <a:r>
              <a:rPr lang="en-US" altLang="zh-CN" dirty="0"/>
              <a:t>Q_Learning_demo5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942576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4479" y="0"/>
            <a:ext cx="90430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2609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127" y="2427735"/>
            <a:ext cx="839013" cy="1235671"/>
          </a:xfrm>
          <a:prstGeom prst="rect">
            <a:avLst/>
          </a:prstGeom>
        </p:spPr>
      </p:pic>
      <p:sp>
        <p:nvSpPr>
          <p:cNvPr id="5" name="右箭头 4"/>
          <p:cNvSpPr/>
          <p:nvPr/>
        </p:nvSpPr>
        <p:spPr>
          <a:xfrm rot="19979124">
            <a:off x="5468006" y="1826832"/>
            <a:ext cx="908473" cy="3405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9245" y="1990540"/>
            <a:ext cx="1264968" cy="730659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1529037" y="1894204"/>
            <a:ext cx="52931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</a:t>
            </a:r>
            <a:endParaRPr lang="zh-CN" alt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9245" y="3574472"/>
            <a:ext cx="1274850" cy="825603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1589336" y="3414178"/>
            <a:ext cx="52931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</a:t>
            </a:r>
            <a:endParaRPr lang="zh-CN" alt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75797" y="1989111"/>
            <a:ext cx="1374316" cy="732088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3420349" y="1893490"/>
            <a:ext cx="52931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=</a:t>
            </a:r>
            <a:endParaRPr lang="zh-CN" alt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452219" y="3420138"/>
            <a:ext cx="52931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=</a:t>
            </a:r>
            <a:endParaRPr lang="zh-CN" alt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4030730" y="3537778"/>
            <a:ext cx="1409488" cy="898990"/>
          </a:xfrm>
          <a:prstGeom prst="rect">
            <a:avLst/>
          </a:prstGeom>
        </p:spPr>
      </p:pic>
      <p:sp>
        <p:nvSpPr>
          <p:cNvPr id="14" name="右箭头 13"/>
          <p:cNvSpPr/>
          <p:nvPr/>
        </p:nvSpPr>
        <p:spPr>
          <a:xfrm rot="1420129">
            <a:off x="5612616" y="4043871"/>
            <a:ext cx="908473" cy="3405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6772" y="637413"/>
            <a:ext cx="1264968" cy="730659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6336564" y="541077"/>
            <a:ext cx="52931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</a:t>
            </a:r>
            <a:endParaRPr lang="zh-CN" alt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8227876" y="540363"/>
            <a:ext cx="52931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=</a:t>
            </a:r>
            <a:endParaRPr lang="zh-CN" alt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2908" y="3510512"/>
            <a:ext cx="1264968" cy="730659"/>
          </a:xfrm>
          <a:prstGeom prst="rect">
            <a:avLst/>
          </a:prstGeom>
        </p:spPr>
      </p:pic>
      <p:sp>
        <p:nvSpPr>
          <p:cNvPr id="19" name="矩形 18"/>
          <p:cNvSpPr/>
          <p:nvPr/>
        </p:nvSpPr>
        <p:spPr>
          <a:xfrm>
            <a:off x="6362700" y="3414176"/>
            <a:ext cx="52931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</a:t>
            </a:r>
            <a:endParaRPr lang="zh-CN" alt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8254012" y="3413462"/>
            <a:ext cx="52931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=</a:t>
            </a:r>
            <a:endParaRPr lang="zh-CN" alt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6890" y="1639090"/>
            <a:ext cx="1274850" cy="825603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6336564" y="1458804"/>
            <a:ext cx="52931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</a:t>
            </a:r>
            <a:endParaRPr lang="zh-CN" alt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8249864" y="1484756"/>
            <a:ext cx="52931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=</a:t>
            </a:r>
            <a:endParaRPr lang="zh-CN" alt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3026" y="4657889"/>
            <a:ext cx="1274850" cy="825603"/>
          </a:xfrm>
          <a:prstGeom prst="rect">
            <a:avLst/>
          </a:prstGeom>
        </p:spPr>
      </p:pic>
      <p:sp>
        <p:nvSpPr>
          <p:cNvPr id="25" name="矩形 24"/>
          <p:cNvSpPr/>
          <p:nvPr/>
        </p:nvSpPr>
        <p:spPr>
          <a:xfrm>
            <a:off x="6413117" y="4497595"/>
            <a:ext cx="52931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</a:t>
            </a:r>
            <a:endParaRPr lang="zh-CN" alt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8276000" y="4503555"/>
            <a:ext cx="52931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=</a:t>
            </a:r>
            <a:endParaRPr lang="zh-CN" alt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4133697" y="447322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普通中学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4106647" y="160155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重点中学</a:t>
            </a:r>
          </a:p>
        </p:txBody>
      </p:sp>
      <p:pic>
        <p:nvPicPr>
          <p:cNvPr id="1026" name="Picture 2" descr="查看源图像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5187" y="1590226"/>
            <a:ext cx="923330" cy="923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 descr="查看源图像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5187" y="3420138"/>
            <a:ext cx="923330" cy="923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矩形 30"/>
          <p:cNvSpPr/>
          <p:nvPr/>
        </p:nvSpPr>
        <p:spPr>
          <a:xfrm>
            <a:off x="10047265" y="1740051"/>
            <a:ext cx="957313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￥</a:t>
            </a:r>
            <a:r>
              <a:rPr lang="en-US" altLang="zh-CN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+10</a:t>
            </a:r>
            <a:endParaRPr lang="zh-CN" alt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10047264" y="3700387"/>
            <a:ext cx="957313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￥</a:t>
            </a:r>
            <a:r>
              <a:rPr lang="en-US" altLang="zh-CN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+10</a:t>
            </a:r>
            <a:endParaRPr lang="zh-CN" alt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028" name="Picture 4" descr="查看源图像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4566" y="598058"/>
            <a:ext cx="807940" cy="807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矩形 34"/>
          <p:cNvSpPr/>
          <p:nvPr/>
        </p:nvSpPr>
        <p:spPr>
          <a:xfrm>
            <a:off x="9969517" y="759883"/>
            <a:ext cx="1112805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￥</a:t>
            </a:r>
            <a:r>
              <a:rPr lang="en-US" altLang="zh-CN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+100</a:t>
            </a:r>
            <a:endParaRPr lang="zh-CN" alt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030" name="Picture 6" descr="查看源图像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3436" y="4568303"/>
            <a:ext cx="1004774" cy="1004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矩形 36"/>
          <p:cNvSpPr/>
          <p:nvPr/>
        </p:nvSpPr>
        <p:spPr>
          <a:xfrm>
            <a:off x="10181841" y="4728427"/>
            <a:ext cx="898003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￥</a:t>
            </a:r>
            <a:r>
              <a:rPr lang="en-US" altLang="zh-CN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-50</a:t>
            </a:r>
            <a:endParaRPr lang="zh-CN" alt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453436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822507" y="592574"/>
            <a:ext cx="56092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0" i="0" dirty="0">
                <a:solidFill>
                  <a:srgbClr val="FF0000"/>
                </a:solidFill>
                <a:effectLst/>
                <a:latin typeface="-apple-system"/>
              </a:rPr>
              <a:t>马尔可夫决策过程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 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-apple-system"/>
              </a:rPr>
              <a:t>(Markov Decision Process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-apple-system"/>
              </a:rPr>
              <a:t>，</a:t>
            </a:r>
            <a:r>
              <a:rPr lang="en-US" altLang="zh-CN" b="0" i="0" dirty="0">
                <a:solidFill>
                  <a:srgbClr val="FF0000"/>
                </a:solidFill>
                <a:effectLst/>
                <a:latin typeface="-apple-system"/>
              </a:rPr>
              <a:t>MDP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-apple-system"/>
              </a:rPr>
              <a:t>)</a:t>
            </a:r>
            <a:endParaRPr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822507" y="1252083"/>
            <a:ext cx="7571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马尔科夫性：系统的下一个状态仅与当前状态有关，与之前的状态无关。</a:t>
            </a:r>
          </a:p>
        </p:txBody>
      </p:sp>
      <p:sp>
        <p:nvSpPr>
          <p:cNvPr id="3" name="矩形 2"/>
          <p:cNvSpPr/>
          <p:nvPr/>
        </p:nvSpPr>
        <p:spPr>
          <a:xfrm>
            <a:off x="2656114" y="1911592"/>
            <a:ext cx="6096000" cy="31393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/>
              <a:t>马尔可夫决策过程定义为：</a:t>
            </a:r>
            <a:r>
              <a:rPr lang="en-US" altLang="zh-CN" dirty="0"/>
              <a:t>&lt;</a:t>
            </a:r>
            <a:r>
              <a:rPr lang="zh-CN" altLang="en-US" dirty="0"/>
              <a:t>S, A, P, R, γ</a:t>
            </a:r>
            <a:r>
              <a:rPr lang="en-US" altLang="zh-CN" dirty="0"/>
              <a:t>&gt;</a:t>
            </a:r>
            <a:endParaRPr lang="zh-CN" altLang="en-US" dirty="0"/>
          </a:p>
          <a:p>
            <a:endParaRPr lang="zh-CN" altLang="en-US" dirty="0"/>
          </a:p>
          <a:p>
            <a:r>
              <a:rPr lang="zh-CN" altLang="en-US" dirty="0"/>
              <a:t>S：状态集</a:t>
            </a:r>
          </a:p>
          <a:p>
            <a:endParaRPr lang="zh-CN" altLang="en-US" dirty="0"/>
          </a:p>
          <a:p>
            <a:r>
              <a:rPr lang="zh-CN" altLang="en-US" dirty="0"/>
              <a:t>A：</a:t>
            </a:r>
            <a:r>
              <a:rPr lang="en-US" altLang="zh-CN" dirty="0"/>
              <a:t>(</a:t>
            </a:r>
            <a:r>
              <a:rPr lang="zh-CN" altLang="en-US" dirty="0"/>
              <a:t>有限</a:t>
            </a:r>
            <a:r>
              <a:rPr lang="en-US" altLang="zh-CN" dirty="0"/>
              <a:t>)</a:t>
            </a:r>
            <a:r>
              <a:rPr lang="zh-CN" altLang="en-US" dirty="0"/>
              <a:t>动作集</a:t>
            </a:r>
          </a:p>
          <a:p>
            <a:endParaRPr lang="zh-CN" altLang="en-US" dirty="0"/>
          </a:p>
          <a:p>
            <a:r>
              <a:rPr lang="zh-CN" altLang="en-US" dirty="0"/>
              <a:t>P：状态转移概率</a:t>
            </a:r>
          </a:p>
          <a:p>
            <a:endParaRPr lang="zh-CN" altLang="en-US" dirty="0"/>
          </a:p>
          <a:p>
            <a:r>
              <a:rPr lang="zh-CN" altLang="en-US" dirty="0"/>
              <a:t>R：回报函数</a:t>
            </a:r>
          </a:p>
          <a:p>
            <a:endParaRPr lang="zh-CN" altLang="en-US" dirty="0"/>
          </a:p>
          <a:p>
            <a:r>
              <a:rPr lang="zh-CN" altLang="en-US" dirty="0"/>
              <a:t>γ：折扣因子</a:t>
            </a:r>
          </a:p>
        </p:txBody>
      </p:sp>
    </p:spTree>
    <p:extLst>
      <p:ext uri="{BB962C8B-B14F-4D97-AF65-F5344CB8AC3E}">
        <p14:creationId xmlns:p14="http://schemas.microsoft.com/office/powerpoint/2010/main" val="31915614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353" y="1868837"/>
            <a:ext cx="10633472" cy="363062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805353" y="1110343"/>
            <a:ext cx="2018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Q-Learning  </a:t>
            </a:r>
            <a:r>
              <a:rPr lang="zh-CN" altLang="en-US" dirty="0"/>
              <a:t>伪代码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BE06889-BC30-4533-BAD8-90990E3E1A14}"/>
              </a:ext>
            </a:extLst>
          </p:cNvPr>
          <p:cNvSpPr txBox="1"/>
          <p:nvPr/>
        </p:nvSpPr>
        <p:spPr>
          <a:xfrm>
            <a:off x="0" y="6397512"/>
            <a:ext cx="2736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Q_Learning_demo5</a:t>
            </a:r>
            <a:r>
              <a:rPr lang="zh-CN" altLang="en-US" dirty="0"/>
              <a:t>、</a:t>
            </a:r>
            <a:r>
              <a:rPr lang="en-US" altLang="zh-CN" dirty="0"/>
              <a:t>6</a:t>
            </a:r>
            <a:r>
              <a:rPr lang="zh-CN" altLang="en-US" dirty="0"/>
              <a:t>、</a:t>
            </a:r>
            <a:r>
              <a:rPr lang="en-US" altLang="zh-CN" dirty="0"/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12309870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296" y="313422"/>
            <a:ext cx="5219862" cy="287092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1158" y="313422"/>
            <a:ext cx="5380952" cy="291428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8056" y="3184346"/>
            <a:ext cx="3300526" cy="250938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2720" y="3184346"/>
            <a:ext cx="4034232" cy="2509388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9337" y="6131620"/>
            <a:ext cx="27366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show</a:t>
            </a:r>
          </a:p>
          <a:p>
            <a:r>
              <a:rPr lang="en-US" altLang="zh-CN" dirty="0"/>
              <a:t>Q_Learning_demo1</a:t>
            </a:r>
            <a:r>
              <a:rPr lang="zh-CN" altLang="en-US" dirty="0"/>
              <a:t>、</a:t>
            </a:r>
            <a:r>
              <a:rPr lang="en-US" altLang="zh-CN" dirty="0"/>
              <a:t>2</a:t>
            </a:r>
            <a:r>
              <a:rPr lang="zh-CN" altLang="en-US" dirty="0"/>
              <a:t>、</a:t>
            </a:r>
            <a:r>
              <a:rPr lang="en-US" altLang="zh-CN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8532798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805353" y="692332"/>
            <a:ext cx="1475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Sarsa</a:t>
            </a:r>
            <a:r>
              <a:rPr lang="en-US" altLang="zh-CN" dirty="0"/>
              <a:t>  </a:t>
            </a:r>
            <a:r>
              <a:rPr lang="zh-CN" altLang="en-US" dirty="0"/>
              <a:t>伪代码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044" y="1375987"/>
            <a:ext cx="10378813" cy="4319418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2DAC48DB-4C23-43DD-A92A-1BD94181EDDD}"/>
              </a:ext>
            </a:extLst>
          </p:cNvPr>
          <p:cNvSpPr txBox="1"/>
          <p:nvPr/>
        </p:nvSpPr>
        <p:spPr>
          <a:xfrm>
            <a:off x="0" y="6397512"/>
            <a:ext cx="1453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Sarsa_demo1</a:t>
            </a:r>
          </a:p>
        </p:txBody>
      </p:sp>
    </p:spTree>
    <p:extLst>
      <p:ext uri="{BB962C8B-B14F-4D97-AF65-F5344CB8AC3E}">
        <p14:creationId xmlns:p14="http://schemas.microsoft.com/office/powerpoint/2010/main" val="41169899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805353" y="692332"/>
            <a:ext cx="1750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Deep Q Network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BDA72E6-2B23-4178-AD4B-F884A156AA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0116" y="1061664"/>
            <a:ext cx="7091767" cy="5604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1145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1502</TotalTime>
  <Words>138</Words>
  <Application>Microsoft Office PowerPoint</Application>
  <PresentationFormat>宽屏</PresentationFormat>
  <Paragraphs>42</Paragraphs>
  <Slides>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4" baseType="lpstr">
      <vt:lpstr>-apple-system</vt:lpstr>
      <vt:lpstr>宋体</vt:lpstr>
      <vt:lpstr>Arial</vt:lpstr>
      <vt:lpstr>Calibri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622</dc:creator>
  <cp:lastModifiedBy>Yun Li</cp:lastModifiedBy>
  <cp:revision>17</cp:revision>
  <dcterms:created xsi:type="dcterms:W3CDTF">2021-11-26T07:54:57Z</dcterms:created>
  <dcterms:modified xsi:type="dcterms:W3CDTF">2022-03-28T06:03:41Z</dcterms:modified>
</cp:coreProperties>
</file>